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3"/>
  </p:notesMasterIdLst>
  <p:sldIdLst>
    <p:sldId id="257" r:id="rId6"/>
    <p:sldId id="259" r:id="rId7"/>
    <p:sldId id="261" r:id="rId8"/>
    <p:sldId id="258" r:id="rId9"/>
    <p:sldId id="260" r:id="rId10"/>
    <p:sldId id="264" r:id="rId11"/>
    <p:sldId id="26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37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3" d="100"/>
          <a:sy n="93" d="100"/>
        </p:scale>
        <p:origin x="4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33822A-0B5A-4A66-AA4B-623D1C0F963D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2E1A38-A521-427D-A3F5-42B5A800D0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2161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b="1" baseline="0" dirty="0" smtClean="0"/>
              <a:t>What is Speak Up Week?</a:t>
            </a:r>
            <a:endParaRPr lang="en-GB" b="1" baseline="0" dirty="0">
              <a:cs typeface="Calibri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aseline="0" dirty="0" smtClean="0"/>
              <a:t>Speak Up Week will run from 3-7 October.</a:t>
            </a:r>
            <a:r>
              <a:rPr lang="en-GB" dirty="0" smtClean="0"/>
              <a:t> </a:t>
            </a:r>
            <a:endParaRPr lang="en-GB" dirty="0" smtClean="0">
              <a:cs typeface="Calibri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It’s an ideal opportunity for boards to promote the benefits of </a:t>
            </a:r>
            <a:r>
              <a:rPr lang="en-GB" baseline="0" dirty="0"/>
              <a:t>speaking </a:t>
            </a:r>
            <a:r>
              <a:rPr lang="en-GB" baseline="0" dirty="0" smtClean="0"/>
              <a:t>up. </a:t>
            </a:r>
            <a:r>
              <a:rPr lang="en-GB" baseline="0" dirty="0"/>
              <a:t>That speaking is up a good thing, which leads to positive change!</a:t>
            </a:r>
            <a:endParaRPr lang="en-GB" baseline="0" dirty="0">
              <a:cs typeface="Calibri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It will showcase the role of the confidential contact as a way to get help to speak up.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It’s </a:t>
            </a:r>
            <a:r>
              <a:rPr lang="en-GB" baseline="0" dirty="0"/>
              <a:t>also a chance for </a:t>
            </a:r>
            <a:r>
              <a:rPr lang="en-GB" baseline="0" dirty="0" smtClean="0"/>
              <a:t>boards </a:t>
            </a:r>
            <a:r>
              <a:rPr lang="en-GB" baseline="0" dirty="0"/>
              <a:t>to celebrate how far </a:t>
            </a:r>
            <a:r>
              <a:rPr lang="en-GB" baseline="0" dirty="0" smtClean="0"/>
              <a:t>they’ve </a:t>
            </a:r>
            <a:r>
              <a:rPr lang="en-GB" baseline="0" dirty="0"/>
              <a:t>come </a:t>
            </a:r>
            <a:r>
              <a:rPr lang="en-GB" baseline="0" dirty="0" smtClean="0"/>
              <a:t>on their Standards </a:t>
            </a:r>
            <a:r>
              <a:rPr lang="en-GB" baseline="0" dirty="0"/>
              <a:t>journey </a:t>
            </a:r>
            <a:r>
              <a:rPr lang="en-GB" baseline="0" smtClean="0"/>
              <a:t>and to share </a:t>
            </a:r>
            <a:r>
              <a:rPr lang="en-GB" baseline="0" dirty="0" smtClean="0"/>
              <a:t>with their staff </a:t>
            </a:r>
            <a:r>
              <a:rPr lang="en-GB" baseline="0" dirty="0"/>
              <a:t>what </a:t>
            </a:r>
            <a:r>
              <a:rPr lang="en-GB" baseline="0" dirty="0" smtClean="0"/>
              <a:t>they’ve </a:t>
            </a:r>
            <a:r>
              <a:rPr lang="en-GB" baseline="0" dirty="0"/>
              <a:t>learnt on the way.</a:t>
            </a:r>
            <a:endParaRPr lang="en-GB" baseline="0" dirty="0">
              <a:cs typeface="Calibri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aseline="0" dirty="0" smtClean="0"/>
              <a:t>The INWO wants </a:t>
            </a:r>
            <a:r>
              <a:rPr lang="en-GB" baseline="0" dirty="0"/>
              <a:t>this week to be a great success. To help boards run successful </a:t>
            </a:r>
            <a:r>
              <a:rPr lang="en-GB" baseline="0" dirty="0" smtClean="0"/>
              <a:t>Speak Up Weeks </a:t>
            </a:r>
            <a:r>
              <a:rPr lang="en-GB" baseline="0" dirty="0"/>
              <a:t>we will be providing resources, events and digital content </a:t>
            </a:r>
            <a:r>
              <a:rPr lang="en-GB" baseline="0" dirty="0" smtClean="0"/>
              <a:t>through</a:t>
            </a:r>
            <a:r>
              <a:rPr lang="en-GB" baseline="0" dirty="0" smtClean="0">
                <a:cs typeface="Calibri"/>
              </a:rPr>
              <a:t> a dedicated page on the INWO website.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aseline="0" dirty="0" smtClean="0">
                <a:cs typeface="Calibri"/>
              </a:rPr>
              <a:t>We will also be promoting Speak Up Week through our social media and retweeting content from organisations taking part. </a:t>
            </a:r>
            <a:endParaRPr lang="en-GB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>
                <a:cs typeface="Calibri"/>
              </a:rPr>
              <a:t>INWO are happy to provide advice and support to anyone trying to organise events in their own board.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05AD9-1736-4279-8239-0CB1016C97C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53115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b="1" baseline="0" dirty="0" smtClean="0"/>
              <a:t>What is Speak Up Week?</a:t>
            </a:r>
            <a:endParaRPr lang="en-GB" b="1" baseline="0" dirty="0">
              <a:cs typeface="Calibri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aseline="0" dirty="0" smtClean="0"/>
              <a:t>Speak Up Week will run from 3-7 October.</a:t>
            </a:r>
            <a:r>
              <a:rPr lang="en-GB" dirty="0" smtClean="0"/>
              <a:t> </a:t>
            </a:r>
            <a:endParaRPr lang="en-GB" dirty="0" smtClean="0">
              <a:cs typeface="Calibri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It’s an ideal opportunity for boards to promote the benefits of </a:t>
            </a:r>
            <a:r>
              <a:rPr lang="en-GB" baseline="0" dirty="0"/>
              <a:t>speaking </a:t>
            </a:r>
            <a:r>
              <a:rPr lang="en-GB" baseline="0" dirty="0" smtClean="0"/>
              <a:t>up. </a:t>
            </a:r>
            <a:r>
              <a:rPr lang="en-GB" baseline="0" dirty="0"/>
              <a:t>That speaking is up a good thing, which leads to positive change!</a:t>
            </a:r>
            <a:endParaRPr lang="en-GB" baseline="0" dirty="0">
              <a:cs typeface="Calibri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It will showcase the role of the confidential contact as a way to get help to speak up.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It’s </a:t>
            </a:r>
            <a:r>
              <a:rPr lang="en-GB" baseline="0" dirty="0"/>
              <a:t>also a chance for </a:t>
            </a:r>
            <a:r>
              <a:rPr lang="en-GB" baseline="0" dirty="0" smtClean="0"/>
              <a:t>boards </a:t>
            </a:r>
            <a:r>
              <a:rPr lang="en-GB" baseline="0" dirty="0"/>
              <a:t>to celebrate how far </a:t>
            </a:r>
            <a:r>
              <a:rPr lang="en-GB" baseline="0" dirty="0" smtClean="0"/>
              <a:t>they’ve </a:t>
            </a:r>
            <a:r>
              <a:rPr lang="en-GB" baseline="0" dirty="0"/>
              <a:t>come </a:t>
            </a:r>
            <a:r>
              <a:rPr lang="en-GB" baseline="0" dirty="0" smtClean="0"/>
              <a:t>on their Standards </a:t>
            </a:r>
            <a:r>
              <a:rPr lang="en-GB" baseline="0" dirty="0"/>
              <a:t>journey </a:t>
            </a:r>
            <a:r>
              <a:rPr lang="en-GB" baseline="0" smtClean="0"/>
              <a:t>and to share </a:t>
            </a:r>
            <a:r>
              <a:rPr lang="en-GB" baseline="0" dirty="0" smtClean="0"/>
              <a:t>with their staff </a:t>
            </a:r>
            <a:r>
              <a:rPr lang="en-GB" baseline="0" dirty="0"/>
              <a:t>what </a:t>
            </a:r>
            <a:r>
              <a:rPr lang="en-GB" baseline="0" dirty="0" smtClean="0"/>
              <a:t>they’ve </a:t>
            </a:r>
            <a:r>
              <a:rPr lang="en-GB" baseline="0" dirty="0"/>
              <a:t>learnt on the way.</a:t>
            </a:r>
            <a:endParaRPr lang="en-GB" baseline="0" dirty="0">
              <a:cs typeface="Calibri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aseline="0" dirty="0" smtClean="0"/>
              <a:t>The INWO wants </a:t>
            </a:r>
            <a:r>
              <a:rPr lang="en-GB" baseline="0" dirty="0"/>
              <a:t>this week to be a great success. To help boards run successful </a:t>
            </a:r>
            <a:r>
              <a:rPr lang="en-GB" baseline="0" dirty="0" smtClean="0"/>
              <a:t>Speak Up Weeks </a:t>
            </a:r>
            <a:r>
              <a:rPr lang="en-GB" baseline="0" dirty="0"/>
              <a:t>we will be providing resources, events and digital content </a:t>
            </a:r>
            <a:r>
              <a:rPr lang="en-GB" baseline="0" dirty="0" smtClean="0"/>
              <a:t>through</a:t>
            </a:r>
            <a:r>
              <a:rPr lang="en-GB" baseline="0" dirty="0" smtClean="0">
                <a:cs typeface="Calibri"/>
              </a:rPr>
              <a:t> a dedicated page on the INWO website.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aseline="0" dirty="0" smtClean="0">
                <a:cs typeface="Calibri"/>
              </a:rPr>
              <a:t>We will also be promoting Speak Up Week through our social media and retweeting content from organisations taking part. </a:t>
            </a:r>
            <a:endParaRPr lang="en-GB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>
                <a:cs typeface="Calibri"/>
              </a:rPr>
              <a:t>INWO are happy to provide advice and support to anyone trying to organise events in their own board.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05AD9-1736-4279-8239-0CB1016C97C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66420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b="1" baseline="0" dirty="0" smtClean="0"/>
              <a:t>What is Speak Up Week?</a:t>
            </a:r>
            <a:endParaRPr lang="en-GB" b="1" baseline="0" dirty="0">
              <a:cs typeface="Calibri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aseline="0" dirty="0" smtClean="0"/>
              <a:t>Speak Up Week will run from 3-7 October.</a:t>
            </a:r>
            <a:r>
              <a:rPr lang="en-GB" dirty="0" smtClean="0"/>
              <a:t> </a:t>
            </a:r>
            <a:endParaRPr lang="en-GB" dirty="0" smtClean="0">
              <a:cs typeface="Calibri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It’s an ideal opportunity for boards to promote the benefits of </a:t>
            </a:r>
            <a:r>
              <a:rPr lang="en-GB" baseline="0" dirty="0"/>
              <a:t>speaking </a:t>
            </a:r>
            <a:r>
              <a:rPr lang="en-GB" baseline="0" dirty="0" smtClean="0"/>
              <a:t>up. </a:t>
            </a:r>
            <a:r>
              <a:rPr lang="en-GB" baseline="0" dirty="0"/>
              <a:t>That speaking is up a good thing, which leads to positive change!</a:t>
            </a:r>
            <a:endParaRPr lang="en-GB" baseline="0" dirty="0">
              <a:cs typeface="Calibri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It will showcase the role of the confidential contact as a way to get help to speak up.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It’s </a:t>
            </a:r>
            <a:r>
              <a:rPr lang="en-GB" baseline="0" dirty="0"/>
              <a:t>also a chance for </a:t>
            </a:r>
            <a:r>
              <a:rPr lang="en-GB" baseline="0" dirty="0" smtClean="0"/>
              <a:t>boards </a:t>
            </a:r>
            <a:r>
              <a:rPr lang="en-GB" baseline="0" dirty="0"/>
              <a:t>to celebrate how far </a:t>
            </a:r>
            <a:r>
              <a:rPr lang="en-GB" baseline="0" dirty="0" smtClean="0"/>
              <a:t>they’ve </a:t>
            </a:r>
            <a:r>
              <a:rPr lang="en-GB" baseline="0" dirty="0"/>
              <a:t>come </a:t>
            </a:r>
            <a:r>
              <a:rPr lang="en-GB" baseline="0" dirty="0" smtClean="0"/>
              <a:t>on their Standards </a:t>
            </a:r>
            <a:r>
              <a:rPr lang="en-GB" baseline="0" dirty="0"/>
              <a:t>journey </a:t>
            </a:r>
            <a:r>
              <a:rPr lang="en-GB" baseline="0" smtClean="0"/>
              <a:t>and to share </a:t>
            </a:r>
            <a:r>
              <a:rPr lang="en-GB" baseline="0" dirty="0" smtClean="0"/>
              <a:t>with their staff </a:t>
            </a:r>
            <a:r>
              <a:rPr lang="en-GB" baseline="0" dirty="0"/>
              <a:t>what </a:t>
            </a:r>
            <a:r>
              <a:rPr lang="en-GB" baseline="0" dirty="0" smtClean="0"/>
              <a:t>they’ve </a:t>
            </a:r>
            <a:r>
              <a:rPr lang="en-GB" baseline="0" dirty="0"/>
              <a:t>learnt on the way.</a:t>
            </a:r>
            <a:endParaRPr lang="en-GB" baseline="0" dirty="0">
              <a:cs typeface="Calibri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aseline="0" dirty="0" smtClean="0"/>
              <a:t>The INWO wants </a:t>
            </a:r>
            <a:r>
              <a:rPr lang="en-GB" baseline="0" dirty="0"/>
              <a:t>this week to be a great success. To help boards run successful </a:t>
            </a:r>
            <a:r>
              <a:rPr lang="en-GB" baseline="0" dirty="0" smtClean="0"/>
              <a:t>Speak Up Weeks </a:t>
            </a:r>
            <a:r>
              <a:rPr lang="en-GB" baseline="0" dirty="0"/>
              <a:t>we will be providing resources, events and digital content </a:t>
            </a:r>
            <a:r>
              <a:rPr lang="en-GB" baseline="0" dirty="0" smtClean="0"/>
              <a:t>through</a:t>
            </a:r>
            <a:r>
              <a:rPr lang="en-GB" baseline="0" dirty="0" smtClean="0">
                <a:cs typeface="Calibri"/>
              </a:rPr>
              <a:t> a dedicated page on the INWO website.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aseline="0" dirty="0" smtClean="0">
                <a:cs typeface="Calibri"/>
              </a:rPr>
              <a:t>We will also be promoting Speak Up Week through our social media and retweeting content from organisations taking part. </a:t>
            </a:r>
            <a:endParaRPr lang="en-GB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>
                <a:cs typeface="Calibri"/>
              </a:rPr>
              <a:t>INWO are happy to provide advice and support to anyone trying to organise events in their own board.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05AD9-1736-4279-8239-0CB1016C97C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99975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b="1" baseline="0" dirty="0" smtClean="0"/>
              <a:t>What is Speak Up Week?</a:t>
            </a:r>
            <a:endParaRPr lang="en-GB" b="1" baseline="0" dirty="0">
              <a:cs typeface="Calibri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aseline="0" dirty="0" smtClean="0"/>
              <a:t>Speak Up Week will run from 3-7 October.</a:t>
            </a:r>
            <a:r>
              <a:rPr lang="en-GB" dirty="0" smtClean="0"/>
              <a:t> </a:t>
            </a:r>
            <a:endParaRPr lang="en-GB" dirty="0" smtClean="0">
              <a:cs typeface="Calibri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It’s an ideal opportunity for boards to promote the benefits of </a:t>
            </a:r>
            <a:r>
              <a:rPr lang="en-GB" baseline="0" dirty="0"/>
              <a:t>speaking </a:t>
            </a:r>
            <a:r>
              <a:rPr lang="en-GB" baseline="0" dirty="0" smtClean="0"/>
              <a:t>up. </a:t>
            </a:r>
            <a:r>
              <a:rPr lang="en-GB" baseline="0" dirty="0"/>
              <a:t>That speaking is up a good thing, which leads to positive change!</a:t>
            </a:r>
            <a:endParaRPr lang="en-GB" baseline="0" dirty="0">
              <a:cs typeface="Calibri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It will showcase the role of the confidential contact as a way to get help to speak up.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It’s </a:t>
            </a:r>
            <a:r>
              <a:rPr lang="en-GB" baseline="0" dirty="0"/>
              <a:t>also a chance for </a:t>
            </a:r>
            <a:r>
              <a:rPr lang="en-GB" baseline="0" dirty="0" smtClean="0"/>
              <a:t>boards </a:t>
            </a:r>
            <a:r>
              <a:rPr lang="en-GB" baseline="0" dirty="0"/>
              <a:t>to celebrate how far </a:t>
            </a:r>
            <a:r>
              <a:rPr lang="en-GB" baseline="0" dirty="0" smtClean="0"/>
              <a:t>they’ve </a:t>
            </a:r>
            <a:r>
              <a:rPr lang="en-GB" baseline="0" dirty="0"/>
              <a:t>come </a:t>
            </a:r>
            <a:r>
              <a:rPr lang="en-GB" baseline="0" dirty="0" smtClean="0"/>
              <a:t>on their Standards </a:t>
            </a:r>
            <a:r>
              <a:rPr lang="en-GB" baseline="0" dirty="0"/>
              <a:t>journey </a:t>
            </a:r>
            <a:r>
              <a:rPr lang="en-GB" baseline="0" smtClean="0"/>
              <a:t>and to share </a:t>
            </a:r>
            <a:r>
              <a:rPr lang="en-GB" baseline="0" dirty="0" smtClean="0"/>
              <a:t>with their staff </a:t>
            </a:r>
            <a:r>
              <a:rPr lang="en-GB" baseline="0" dirty="0"/>
              <a:t>what </a:t>
            </a:r>
            <a:r>
              <a:rPr lang="en-GB" baseline="0" dirty="0" smtClean="0"/>
              <a:t>they’ve </a:t>
            </a:r>
            <a:r>
              <a:rPr lang="en-GB" baseline="0" dirty="0"/>
              <a:t>learnt on the way.</a:t>
            </a:r>
            <a:endParaRPr lang="en-GB" baseline="0" dirty="0">
              <a:cs typeface="Calibri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aseline="0" dirty="0" smtClean="0"/>
              <a:t>The INWO wants </a:t>
            </a:r>
            <a:r>
              <a:rPr lang="en-GB" baseline="0" dirty="0"/>
              <a:t>this week to be a great success. To help boards run successful </a:t>
            </a:r>
            <a:r>
              <a:rPr lang="en-GB" baseline="0" dirty="0" smtClean="0"/>
              <a:t>Speak Up Weeks </a:t>
            </a:r>
            <a:r>
              <a:rPr lang="en-GB" baseline="0" dirty="0"/>
              <a:t>we will be providing resources, events and digital content </a:t>
            </a:r>
            <a:r>
              <a:rPr lang="en-GB" baseline="0" dirty="0" smtClean="0"/>
              <a:t>through</a:t>
            </a:r>
            <a:r>
              <a:rPr lang="en-GB" baseline="0" dirty="0" smtClean="0">
                <a:cs typeface="Calibri"/>
              </a:rPr>
              <a:t> a dedicated page on the INWO website.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aseline="0" dirty="0" smtClean="0">
                <a:cs typeface="Calibri"/>
              </a:rPr>
              <a:t>We will also be promoting Speak Up Week through our social media and retweeting content from organisations taking part. </a:t>
            </a:r>
            <a:endParaRPr lang="en-GB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>
                <a:cs typeface="Calibri"/>
              </a:rPr>
              <a:t>INWO are happy to provide advice and support to anyone trying to organise events in their own board.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05AD9-1736-4279-8239-0CB1016C97C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7406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b="1" baseline="0" dirty="0" smtClean="0"/>
              <a:t>What is Speak Up Week?</a:t>
            </a:r>
            <a:endParaRPr lang="en-GB" b="1" baseline="0" dirty="0">
              <a:cs typeface="Calibri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aseline="0" dirty="0" smtClean="0"/>
              <a:t>Speak Up Week will run from 3-7 October.</a:t>
            </a:r>
            <a:r>
              <a:rPr lang="en-GB" dirty="0" smtClean="0"/>
              <a:t> </a:t>
            </a:r>
            <a:endParaRPr lang="en-GB" dirty="0" smtClean="0">
              <a:cs typeface="Calibri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It’s an ideal opportunity for boards to promote the benefits of </a:t>
            </a:r>
            <a:r>
              <a:rPr lang="en-GB" baseline="0" dirty="0"/>
              <a:t>speaking </a:t>
            </a:r>
            <a:r>
              <a:rPr lang="en-GB" baseline="0" dirty="0" smtClean="0"/>
              <a:t>up. </a:t>
            </a:r>
            <a:r>
              <a:rPr lang="en-GB" baseline="0" dirty="0"/>
              <a:t>That speaking is up a good thing, which leads to positive change!</a:t>
            </a:r>
            <a:endParaRPr lang="en-GB" baseline="0" dirty="0">
              <a:cs typeface="Calibri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It will showcase the role of the confidential contact as a way to get help to speak up.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It’s </a:t>
            </a:r>
            <a:r>
              <a:rPr lang="en-GB" baseline="0" dirty="0"/>
              <a:t>also a chance for </a:t>
            </a:r>
            <a:r>
              <a:rPr lang="en-GB" baseline="0" dirty="0" smtClean="0"/>
              <a:t>boards </a:t>
            </a:r>
            <a:r>
              <a:rPr lang="en-GB" baseline="0" dirty="0"/>
              <a:t>to celebrate how far </a:t>
            </a:r>
            <a:r>
              <a:rPr lang="en-GB" baseline="0" dirty="0" smtClean="0"/>
              <a:t>they’ve </a:t>
            </a:r>
            <a:r>
              <a:rPr lang="en-GB" baseline="0" dirty="0"/>
              <a:t>come </a:t>
            </a:r>
            <a:r>
              <a:rPr lang="en-GB" baseline="0" dirty="0" smtClean="0"/>
              <a:t>on their Standards </a:t>
            </a:r>
            <a:r>
              <a:rPr lang="en-GB" baseline="0" dirty="0"/>
              <a:t>journey </a:t>
            </a:r>
            <a:r>
              <a:rPr lang="en-GB" baseline="0" smtClean="0"/>
              <a:t>and to share </a:t>
            </a:r>
            <a:r>
              <a:rPr lang="en-GB" baseline="0" dirty="0" smtClean="0"/>
              <a:t>with their staff </a:t>
            </a:r>
            <a:r>
              <a:rPr lang="en-GB" baseline="0" dirty="0"/>
              <a:t>what </a:t>
            </a:r>
            <a:r>
              <a:rPr lang="en-GB" baseline="0" dirty="0" smtClean="0"/>
              <a:t>they’ve </a:t>
            </a:r>
            <a:r>
              <a:rPr lang="en-GB" baseline="0" dirty="0"/>
              <a:t>learnt on the way.</a:t>
            </a:r>
            <a:endParaRPr lang="en-GB" baseline="0" dirty="0">
              <a:cs typeface="Calibri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aseline="0" dirty="0" smtClean="0"/>
              <a:t>The INWO wants </a:t>
            </a:r>
            <a:r>
              <a:rPr lang="en-GB" baseline="0" dirty="0"/>
              <a:t>this week to be a great success. To help boards run successful </a:t>
            </a:r>
            <a:r>
              <a:rPr lang="en-GB" baseline="0" dirty="0" smtClean="0"/>
              <a:t>Speak Up Weeks </a:t>
            </a:r>
            <a:r>
              <a:rPr lang="en-GB" baseline="0" dirty="0"/>
              <a:t>we will be providing resources, events and digital content </a:t>
            </a:r>
            <a:r>
              <a:rPr lang="en-GB" baseline="0" dirty="0" smtClean="0"/>
              <a:t>through</a:t>
            </a:r>
            <a:r>
              <a:rPr lang="en-GB" baseline="0" dirty="0" smtClean="0">
                <a:cs typeface="Calibri"/>
              </a:rPr>
              <a:t> a dedicated page on the INWO website.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aseline="0" dirty="0" smtClean="0">
                <a:cs typeface="Calibri"/>
              </a:rPr>
              <a:t>We will also be promoting Speak Up Week through our social media and retweeting content from organisations taking part. </a:t>
            </a:r>
            <a:endParaRPr lang="en-GB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>
                <a:cs typeface="Calibri"/>
              </a:rPr>
              <a:t>INWO are happy to provide advice and support to anyone trying to organise events in their own board.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05AD9-1736-4279-8239-0CB1016C97C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89871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b="1" baseline="0" dirty="0" smtClean="0"/>
              <a:t>What is Speak Up Week?</a:t>
            </a:r>
            <a:endParaRPr lang="en-GB" b="1" baseline="0" dirty="0">
              <a:cs typeface="Calibri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aseline="0" dirty="0" smtClean="0"/>
              <a:t>Speak Up Week will run from 3-7 October.</a:t>
            </a:r>
            <a:r>
              <a:rPr lang="en-GB" dirty="0" smtClean="0"/>
              <a:t> </a:t>
            </a:r>
            <a:endParaRPr lang="en-GB" dirty="0" smtClean="0">
              <a:cs typeface="Calibri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It’s an ideal opportunity for boards to promote the benefits of </a:t>
            </a:r>
            <a:r>
              <a:rPr lang="en-GB" baseline="0" dirty="0"/>
              <a:t>speaking </a:t>
            </a:r>
            <a:r>
              <a:rPr lang="en-GB" baseline="0" dirty="0" smtClean="0"/>
              <a:t>up. </a:t>
            </a:r>
            <a:r>
              <a:rPr lang="en-GB" baseline="0" dirty="0"/>
              <a:t>That speaking is up a good thing, which leads to positive change!</a:t>
            </a:r>
            <a:endParaRPr lang="en-GB" baseline="0" dirty="0">
              <a:cs typeface="Calibri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It will showcase the role of the confidential contact as a way to get help to speak up.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It’s </a:t>
            </a:r>
            <a:r>
              <a:rPr lang="en-GB" baseline="0" dirty="0"/>
              <a:t>also a chance for </a:t>
            </a:r>
            <a:r>
              <a:rPr lang="en-GB" baseline="0" dirty="0" smtClean="0"/>
              <a:t>boards </a:t>
            </a:r>
            <a:r>
              <a:rPr lang="en-GB" baseline="0" dirty="0"/>
              <a:t>to celebrate how far </a:t>
            </a:r>
            <a:r>
              <a:rPr lang="en-GB" baseline="0" dirty="0" smtClean="0"/>
              <a:t>they’ve </a:t>
            </a:r>
            <a:r>
              <a:rPr lang="en-GB" baseline="0" dirty="0"/>
              <a:t>come </a:t>
            </a:r>
            <a:r>
              <a:rPr lang="en-GB" baseline="0" dirty="0" smtClean="0"/>
              <a:t>on their Standards </a:t>
            </a:r>
            <a:r>
              <a:rPr lang="en-GB" baseline="0" dirty="0"/>
              <a:t>journey </a:t>
            </a:r>
            <a:r>
              <a:rPr lang="en-GB" baseline="0" smtClean="0"/>
              <a:t>and to share </a:t>
            </a:r>
            <a:r>
              <a:rPr lang="en-GB" baseline="0" dirty="0" smtClean="0"/>
              <a:t>with their staff </a:t>
            </a:r>
            <a:r>
              <a:rPr lang="en-GB" baseline="0" dirty="0"/>
              <a:t>what </a:t>
            </a:r>
            <a:r>
              <a:rPr lang="en-GB" baseline="0" dirty="0" smtClean="0"/>
              <a:t>they’ve </a:t>
            </a:r>
            <a:r>
              <a:rPr lang="en-GB" baseline="0" dirty="0"/>
              <a:t>learnt on the way.</a:t>
            </a:r>
            <a:endParaRPr lang="en-GB" baseline="0" dirty="0">
              <a:cs typeface="Calibri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aseline="0" dirty="0" smtClean="0"/>
              <a:t>The INWO wants </a:t>
            </a:r>
            <a:r>
              <a:rPr lang="en-GB" baseline="0" dirty="0"/>
              <a:t>this week to be a great success. To help boards run successful </a:t>
            </a:r>
            <a:r>
              <a:rPr lang="en-GB" baseline="0" dirty="0" smtClean="0"/>
              <a:t>Speak Up Weeks </a:t>
            </a:r>
            <a:r>
              <a:rPr lang="en-GB" baseline="0" dirty="0"/>
              <a:t>we will be providing resources, events and digital content </a:t>
            </a:r>
            <a:r>
              <a:rPr lang="en-GB" baseline="0" dirty="0" smtClean="0"/>
              <a:t>through</a:t>
            </a:r>
            <a:r>
              <a:rPr lang="en-GB" baseline="0" dirty="0" smtClean="0">
                <a:cs typeface="Calibri"/>
              </a:rPr>
              <a:t> a dedicated page on the INWO website.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aseline="0" dirty="0" smtClean="0">
                <a:cs typeface="Calibri"/>
              </a:rPr>
              <a:t>We will also be promoting Speak Up Week through our social media and retweeting content from organisations taking part. </a:t>
            </a:r>
            <a:endParaRPr lang="en-GB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>
                <a:cs typeface="Calibri"/>
              </a:rPr>
              <a:t>INWO are happy to provide advice and support to anyone trying to organise events in their own board.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05AD9-1736-4279-8239-0CB1016C97C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5435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b="1" baseline="0" dirty="0" smtClean="0"/>
              <a:t>What is Speak Up Week?</a:t>
            </a:r>
            <a:endParaRPr lang="en-GB" b="1" baseline="0" dirty="0">
              <a:cs typeface="Calibri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aseline="0" dirty="0" smtClean="0"/>
              <a:t>Speak Up Week will run from 3-7 October.</a:t>
            </a:r>
            <a:r>
              <a:rPr lang="en-GB" dirty="0" smtClean="0"/>
              <a:t> </a:t>
            </a:r>
            <a:endParaRPr lang="en-GB" dirty="0" smtClean="0">
              <a:cs typeface="Calibri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It’s an ideal opportunity for boards to promote the benefits of </a:t>
            </a:r>
            <a:r>
              <a:rPr lang="en-GB" baseline="0" dirty="0"/>
              <a:t>speaking </a:t>
            </a:r>
            <a:r>
              <a:rPr lang="en-GB" baseline="0" dirty="0" smtClean="0"/>
              <a:t>up. </a:t>
            </a:r>
            <a:r>
              <a:rPr lang="en-GB" baseline="0" dirty="0"/>
              <a:t>That speaking is up a good thing, which leads to positive change!</a:t>
            </a:r>
            <a:endParaRPr lang="en-GB" baseline="0" dirty="0">
              <a:cs typeface="Calibri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It will showcase the role of the confidential contact as a way to get help to speak up.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baseline="0" dirty="0" smtClean="0"/>
              <a:t>It’s </a:t>
            </a:r>
            <a:r>
              <a:rPr lang="en-GB" baseline="0" dirty="0"/>
              <a:t>also a chance for </a:t>
            </a:r>
            <a:r>
              <a:rPr lang="en-GB" baseline="0" dirty="0" smtClean="0"/>
              <a:t>boards </a:t>
            </a:r>
            <a:r>
              <a:rPr lang="en-GB" baseline="0" dirty="0"/>
              <a:t>to celebrate how far </a:t>
            </a:r>
            <a:r>
              <a:rPr lang="en-GB" baseline="0" dirty="0" smtClean="0"/>
              <a:t>they’ve </a:t>
            </a:r>
            <a:r>
              <a:rPr lang="en-GB" baseline="0" dirty="0"/>
              <a:t>come </a:t>
            </a:r>
            <a:r>
              <a:rPr lang="en-GB" baseline="0" dirty="0" smtClean="0"/>
              <a:t>on their Standards </a:t>
            </a:r>
            <a:r>
              <a:rPr lang="en-GB" baseline="0" dirty="0"/>
              <a:t>journey </a:t>
            </a:r>
            <a:r>
              <a:rPr lang="en-GB" baseline="0" smtClean="0"/>
              <a:t>and to share </a:t>
            </a:r>
            <a:r>
              <a:rPr lang="en-GB" baseline="0" dirty="0" smtClean="0"/>
              <a:t>with their staff </a:t>
            </a:r>
            <a:r>
              <a:rPr lang="en-GB" baseline="0" dirty="0"/>
              <a:t>what </a:t>
            </a:r>
            <a:r>
              <a:rPr lang="en-GB" baseline="0" dirty="0" smtClean="0"/>
              <a:t>they’ve </a:t>
            </a:r>
            <a:r>
              <a:rPr lang="en-GB" baseline="0" dirty="0"/>
              <a:t>learnt on the way.</a:t>
            </a:r>
            <a:endParaRPr lang="en-GB" baseline="0" dirty="0">
              <a:cs typeface="Calibri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aseline="0" dirty="0" smtClean="0"/>
              <a:t>The INWO wants </a:t>
            </a:r>
            <a:r>
              <a:rPr lang="en-GB" baseline="0" dirty="0"/>
              <a:t>this week to be a great success. To help boards run successful </a:t>
            </a:r>
            <a:r>
              <a:rPr lang="en-GB" baseline="0" dirty="0" smtClean="0"/>
              <a:t>Speak Up Weeks </a:t>
            </a:r>
            <a:r>
              <a:rPr lang="en-GB" baseline="0" dirty="0"/>
              <a:t>we will be providing resources, events and digital content </a:t>
            </a:r>
            <a:r>
              <a:rPr lang="en-GB" baseline="0" dirty="0" smtClean="0"/>
              <a:t>through</a:t>
            </a:r>
            <a:r>
              <a:rPr lang="en-GB" baseline="0" dirty="0" smtClean="0">
                <a:cs typeface="Calibri"/>
              </a:rPr>
              <a:t> a dedicated page on the INWO website.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aseline="0" dirty="0" smtClean="0">
                <a:cs typeface="Calibri"/>
              </a:rPr>
              <a:t>We will also be promoting Speak Up Week through our social media and retweeting content from organisations taking part. </a:t>
            </a:r>
            <a:endParaRPr lang="en-GB" baseline="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aseline="0" dirty="0" smtClean="0">
                <a:cs typeface="Calibri"/>
              </a:rPr>
              <a:t>INWO are happy to provide advice and support to anyone trying to organise events in their own board.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05AD9-1736-4279-8239-0CB1016C97C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3114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38C97-8623-4FDD-BC54-45E39DB7B62B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79A18-E011-4E06-A28B-77B7C65C09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2792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38C97-8623-4FDD-BC54-45E39DB7B62B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79A18-E011-4E06-A28B-77B7C65C09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067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38C97-8623-4FDD-BC54-45E39DB7B62B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79A18-E011-4E06-A28B-77B7C65C09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8963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38C97-8623-4FDD-BC54-45E39DB7B62B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79A18-E011-4E06-A28B-77B7C65C09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648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38C97-8623-4FDD-BC54-45E39DB7B62B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79A18-E011-4E06-A28B-77B7C65C09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9147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38C97-8623-4FDD-BC54-45E39DB7B62B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79A18-E011-4E06-A28B-77B7C65C09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102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38C97-8623-4FDD-BC54-45E39DB7B62B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79A18-E011-4E06-A28B-77B7C65C09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6153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38C97-8623-4FDD-BC54-45E39DB7B62B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79A18-E011-4E06-A28B-77B7C65C09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079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38C97-8623-4FDD-BC54-45E39DB7B62B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79A18-E011-4E06-A28B-77B7C65C09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284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38C97-8623-4FDD-BC54-45E39DB7B62B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79A18-E011-4E06-A28B-77B7C65C09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237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38C97-8623-4FDD-BC54-45E39DB7B62B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79A18-E011-4E06-A28B-77B7C65C09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0843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D38C97-8623-4FDD-BC54-45E39DB7B62B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79A18-E011-4E06-A28B-77B7C65C09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0770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2080" y="2668843"/>
            <a:ext cx="9387840" cy="1325563"/>
          </a:xfrm>
        </p:spPr>
        <p:txBody>
          <a:bodyPr/>
          <a:lstStyle/>
          <a:p>
            <a:pPr algn="ctr"/>
            <a:r>
              <a:rPr lang="en-GB" sz="6600" dirty="0">
                <a:solidFill>
                  <a:srgbClr val="1E3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What is speaking </a:t>
            </a:r>
            <a:r>
              <a:rPr lang="en-GB" sz="6600" dirty="0" smtClean="0">
                <a:solidFill>
                  <a:srgbClr val="1E3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up? </a:t>
            </a:r>
            <a:endParaRPr lang="en-GB" sz="6600" dirty="0">
              <a:solidFill>
                <a:srgbClr val="1E37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4644" y="4394451"/>
            <a:ext cx="2152075" cy="2182557"/>
          </a:xfrm>
          <a:prstGeom prst="rect">
            <a:avLst/>
          </a:prstGeom>
        </p:spPr>
      </p:pic>
      <p:pic>
        <p:nvPicPr>
          <p:cNvPr id="1026" name="Picture 1" descr="INWO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096" y="132484"/>
            <a:ext cx="1949450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892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2080" y="2668843"/>
            <a:ext cx="9387840" cy="1325563"/>
          </a:xfrm>
        </p:spPr>
        <p:txBody>
          <a:bodyPr>
            <a:noAutofit/>
          </a:bodyPr>
          <a:lstStyle/>
          <a:p>
            <a:pPr algn="ctr"/>
            <a:r>
              <a:rPr lang="en-GB" sz="6600" dirty="0">
                <a:solidFill>
                  <a:srgbClr val="1E3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Why should people speak up?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4644" y="4394451"/>
            <a:ext cx="2152075" cy="2182557"/>
          </a:xfrm>
          <a:prstGeom prst="rect">
            <a:avLst/>
          </a:prstGeom>
        </p:spPr>
      </p:pic>
      <p:pic>
        <p:nvPicPr>
          <p:cNvPr id="1026" name="Picture 1" descr="INWO 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096" y="132484"/>
            <a:ext cx="1949450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35189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2080" y="2668843"/>
            <a:ext cx="938784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GB" sz="6600" dirty="0">
                <a:solidFill>
                  <a:srgbClr val="1E3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sz="6600" dirty="0" smtClean="0">
                <a:solidFill>
                  <a:srgbClr val="1E3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What kind of things should you speak up about?</a:t>
            </a:r>
            <a:endParaRPr lang="en-GB" sz="6600" dirty="0">
              <a:solidFill>
                <a:srgbClr val="1E37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4644" y="4394451"/>
            <a:ext cx="2152075" cy="2182557"/>
          </a:xfrm>
          <a:prstGeom prst="rect">
            <a:avLst/>
          </a:prstGeom>
        </p:spPr>
      </p:pic>
      <p:pic>
        <p:nvPicPr>
          <p:cNvPr id="1026" name="Picture 1" descr="INWO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096" y="132484"/>
            <a:ext cx="1949450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8999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2080" y="2668843"/>
            <a:ext cx="938784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GB" sz="6600" dirty="0">
                <a:solidFill>
                  <a:srgbClr val="1E3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sz="6600" dirty="0" smtClean="0">
                <a:solidFill>
                  <a:srgbClr val="1E3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Who can use the National Whistleblowing Standards to speak up? </a:t>
            </a:r>
            <a:endParaRPr lang="en-GB" sz="6600" dirty="0">
              <a:solidFill>
                <a:srgbClr val="1E37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4644" y="4394451"/>
            <a:ext cx="2152075" cy="2182557"/>
          </a:xfrm>
          <a:prstGeom prst="rect">
            <a:avLst/>
          </a:prstGeom>
        </p:spPr>
      </p:pic>
      <p:pic>
        <p:nvPicPr>
          <p:cNvPr id="1026" name="Picture 1" descr="INWO 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096" y="132484"/>
            <a:ext cx="1949450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0401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2080" y="2668843"/>
            <a:ext cx="938784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GB" sz="6600" dirty="0">
                <a:solidFill>
                  <a:srgbClr val="1E3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GB" sz="6600" dirty="0" smtClean="0">
                <a:solidFill>
                  <a:srgbClr val="1E3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Who can people speak up to?</a:t>
            </a:r>
            <a:endParaRPr lang="en-GB" sz="6600" dirty="0">
              <a:solidFill>
                <a:srgbClr val="1E37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4644" y="4394451"/>
            <a:ext cx="2152075" cy="2182557"/>
          </a:xfrm>
          <a:prstGeom prst="rect">
            <a:avLst/>
          </a:prstGeom>
        </p:spPr>
      </p:pic>
      <p:pic>
        <p:nvPicPr>
          <p:cNvPr id="1026" name="Picture 1" descr="INWO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096" y="132484"/>
            <a:ext cx="1949450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0203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2080" y="2668843"/>
            <a:ext cx="938784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GB" sz="6600" dirty="0">
                <a:solidFill>
                  <a:srgbClr val="1E3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GB" sz="6600" dirty="0" smtClean="0">
                <a:solidFill>
                  <a:srgbClr val="1E3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Is there someone independent I can speak to?</a:t>
            </a:r>
            <a:endParaRPr lang="en-GB" sz="6600" dirty="0">
              <a:solidFill>
                <a:srgbClr val="1E37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4644" y="4394451"/>
            <a:ext cx="2152075" cy="2182557"/>
          </a:xfrm>
          <a:prstGeom prst="rect">
            <a:avLst/>
          </a:prstGeom>
        </p:spPr>
      </p:pic>
      <p:pic>
        <p:nvPicPr>
          <p:cNvPr id="1026" name="Picture 1" descr="INWO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096" y="132484"/>
            <a:ext cx="1949450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634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2080" y="2668843"/>
            <a:ext cx="938784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GB" sz="6600" dirty="0">
                <a:solidFill>
                  <a:srgbClr val="1E3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GB" sz="6600" dirty="0" smtClean="0">
                <a:solidFill>
                  <a:srgbClr val="1E37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How are people who speak up protected?</a:t>
            </a:r>
            <a:endParaRPr lang="en-GB" sz="6600" dirty="0">
              <a:solidFill>
                <a:srgbClr val="1E37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4644" y="4394451"/>
            <a:ext cx="2152075" cy="2182557"/>
          </a:xfrm>
          <a:prstGeom prst="rect">
            <a:avLst/>
          </a:prstGeom>
        </p:spPr>
      </p:pic>
      <p:pic>
        <p:nvPicPr>
          <p:cNvPr id="1026" name="Picture 1" descr="INWO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096" y="132484"/>
            <a:ext cx="1949450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617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metadata xmlns="http://www.objective.com/ecm/document/metadata/53D26341A57B383EE0540010E0463CCA" version="1.0.0">
  <systemFields>
    <field name="Objective-Id">
      <value order="0">A40406367</value>
    </field>
    <field name="Objective-Title">
      <value order="0">220826 - SUW - Questions for team meeting exercise</value>
    </field>
    <field name="Objective-Description">
      <value order="0"/>
    </field>
    <field name="Objective-CreationStamp">
      <value order="0">2022-08-26T15:32:56Z</value>
    </field>
    <field name="Objective-IsApproved">
      <value order="0">false</value>
    </field>
    <field name="Objective-IsPublished">
      <value order="0">true</value>
    </field>
    <field name="Objective-DatePublished">
      <value order="0">2022-09-08T08:45:56Z</value>
    </field>
    <field name="Objective-ModificationStamp">
      <value order="0">2022-09-08T08:45:56Z</value>
    </field>
    <field name="Objective-Owner">
      <value order="0">Holmyard, Mike M (U321977)</value>
    </field>
    <field name="Objective-Path">
      <value order="0">Objective Global Folder:Scottish Public Services Ombudsman File Plan:Standards External:Sectors - Independent National Whistleblowing Officer Health:Engagement:Speak Up Week: 2022-2024</value>
    </field>
    <field name="Objective-Parent">
      <value order="0">Speak Up Week: 2022-2024</value>
    </field>
    <field name="Objective-State">
      <value order="0">Published</value>
    </field>
    <field name="Objective-VersionId">
      <value order="0">vA59896499</value>
    </field>
    <field name="Objective-Version">
      <value order="0">1.0</value>
    </field>
    <field name="Objective-VersionNumber">
      <value order="0">7</value>
    </field>
    <field name="Objective-VersionComment">
      <value order="0"/>
    </field>
    <field name="Objective-FileNumber">
      <value order="0">BUSPROC/9304</value>
    </field>
    <field name="Objective-Classification">
      <value order="0">OFFICIAL</value>
    </field>
    <field name="Objective-Caveats">
      <value order="0">Caveat for Scottish Public Services Ombudsman</value>
    </field>
  </systemFields>
  <catalogues>
    <catalogue name="Document Type Catalogue" type="type" ori="id:cA35">
      <field name="Objective-Date of Original">
        <value order="0"/>
      </field>
      <field name="Objective-Date Received">
        <value order="0"/>
      </field>
      <field name="Objective-SG Web Publication - Category">
        <value order="0"/>
      </field>
      <field name="Objective-SG Web Publication - Category 2 Classification">
        <value order="0"/>
      </field>
      <field name="Objective-Connect Creator">
        <value order="0"/>
      </field>
      <field name="Objective-Required Redaction">
        <value order="0"/>
      </field>
    </catalogue>
  </catalogues>
</metadata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3CDEFF26B41FC4EBE047BA539D8A916" ma:contentTypeVersion="11" ma:contentTypeDescription="Create a new document." ma:contentTypeScope="" ma:versionID="3dc93b613575814bd83e6dfda5580232">
  <xsd:schema xmlns:xsd="http://www.w3.org/2001/XMLSchema" xmlns:xs="http://www.w3.org/2001/XMLSchema" xmlns:p="http://schemas.microsoft.com/office/2006/metadata/properties" xmlns:ns3="04c2ad2a-64ee-43bb-8057-bcc149cdce45" xmlns:ns4="b975cf0e-a5f5-4f76-a7fd-397964997e33" targetNamespace="http://schemas.microsoft.com/office/2006/metadata/properties" ma:root="true" ma:fieldsID="ec95063d8ea027334e66da88f9f5f00a" ns3:_="" ns4:_="">
    <xsd:import namespace="04c2ad2a-64ee-43bb-8057-bcc149cdce45"/>
    <xsd:import namespace="b975cf0e-a5f5-4f76-a7fd-397964997e3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c2ad2a-64ee-43bb-8057-bcc149cdce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75cf0e-a5f5-4f76-a7fd-397964997e3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745109E-2DDF-40CB-AC2B-FF9B10C90820}">
  <ds:schemaRefs>
    <ds:schemaRef ds:uri="http://www.objective.com/ecm/document/metadata/53D26341A57B383EE0540010E0463CCA"/>
  </ds:schemaRefs>
</ds:datastoreItem>
</file>

<file path=customXml/itemProps2.xml><?xml version="1.0" encoding="utf-8"?>
<ds:datastoreItem xmlns:ds="http://schemas.openxmlformats.org/officeDocument/2006/customXml" ds:itemID="{94688F1A-90D0-4AA5-980A-8061BCF8F4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c2ad2a-64ee-43bb-8057-bcc149cdce45"/>
    <ds:schemaRef ds:uri="b975cf0e-a5f5-4f76-a7fd-397964997e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D4E4744-7651-4A5C-89A7-159254119F42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601F340E-2B77-43D5-9AEC-501756A3D2F4}">
  <ds:schemaRefs>
    <ds:schemaRef ds:uri="http://schemas.microsoft.com/office/2006/metadata/properties"/>
    <ds:schemaRef ds:uri="http://schemas.microsoft.com/office/2006/documentManagement/types"/>
    <ds:schemaRef ds:uri="http://purl.org/dc/terms/"/>
    <ds:schemaRef ds:uri="04c2ad2a-64ee-43bb-8057-bcc149cdce45"/>
    <ds:schemaRef ds:uri="http://purl.org/dc/dcmitype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b975cf0e-a5f5-4f76-a7fd-397964997e33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269</TotalTime>
  <Words>1260</Words>
  <Application>Microsoft Office PowerPoint</Application>
  <PresentationFormat>Widescreen</PresentationFormat>
  <Paragraphs>70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1. What is speaking up? </vt:lpstr>
      <vt:lpstr>2. Why should people speak up?</vt:lpstr>
      <vt:lpstr>3. What kind of things should you speak up about?</vt:lpstr>
      <vt:lpstr>4. Who can use the National Whistleblowing Standards to speak up? </vt:lpstr>
      <vt:lpstr>5. Who can people speak up to?</vt:lpstr>
      <vt:lpstr>6. Is there someone independent I can speak to?</vt:lpstr>
      <vt:lpstr>7. How are people who speak up protected?</vt:lpstr>
    </vt:vector>
  </TitlesOfParts>
  <Company>Scottish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What is speaking up?</dc:title>
  <dc:creator>Holmyard M (Mike)</dc:creator>
  <cp:lastModifiedBy>Kilpatrick L (Laura) (SPSO)</cp:lastModifiedBy>
  <cp:revision>9</cp:revision>
  <dcterms:created xsi:type="dcterms:W3CDTF">2022-08-26T14:05:27Z</dcterms:created>
  <dcterms:modified xsi:type="dcterms:W3CDTF">2022-09-08T13:15:27Z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0x01010053CDEFF26B41FC4EBE047BA539D8A916</vt:lpwstr>
  </property>
  <property fmtid="{D5CDD505-2E9C-101B-9397-08002B2CF9AE}" pid="3" name="Objective-Id">
    <vt:lpwstr>A40406367</vt:lpwstr>
  </property>
  <property fmtid="{D5CDD505-2E9C-101B-9397-08002B2CF9AE}" pid="4" name="Objective-Title">
    <vt:lpwstr>220826 - SUW - Questions for team meeting exercise</vt:lpwstr>
  </property>
  <property fmtid="{D5CDD505-2E9C-101B-9397-08002B2CF9AE}" pid="5" name="Objective-Description">
    <vt:lpwstr/>
  </property>
  <property fmtid="{D5CDD505-2E9C-101B-9397-08002B2CF9AE}" pid="6" name="Objective-CreationStamp">
    <vt:filetime>2022-08-26T15:32:56Z</vt:filetime>
  </property>
  <property fmtid="{D5CDD505-2E9C-101B-9397-08002B2CF9AE}" pid="7" name="Objective-IsApproved">
    <vt:bool>false</vt:bool>
  </property>
  <property fmtid="{D5CDD505-2E9C-101B-9397-08002B2CF9AE}" pid="8" name="Objective-IsPublished">
    <vt:bool>true</vt:bool>
  </property>
  <property fmtid="{D5CDD505-2E9C-101B-9397-08002B2CF9AE}" pid="9" name="Objective-DatePublished">
    <vt:filetime>2022-09-08T08:45:56Z</vt:filetime>
  </property>
  <property fmtid="{D5CDD505-2E9C-101B-9397-08002B2CF9AE}" pid="10" name="Objective-ModificationStamp">
    <vt:filetime>2022-09-08T08:45:56Z</vt:filetime>
  </property>
  <property fmtid="{D5CDD505-2E9C-101B-9397-08002B2CF9AE}" pid="11" name="Objective-Owner">
    <vt:lpwstr>Holmyard, Mike M (U321977)</vt:lpwstr>
  </property>
  <property fmtid="{D5CDD505-2E9C-101B-9397-08002B2CF9AE}" pid="12" name="Objective-Path">
    <vt:lpwstr>Objective Global Folder:Scottish Public Services Ombudsman File Plan:Standards External:Sectors - Independent National Whistleblowing Officer Health:Engagement:Speak Up Week: 2022-2024</vt:lpwstr>
  </property>
  <property fmtid="{D5CDD505-2E9C-101B-9397-08002B2CF9AE}" pid="13" name="Objective-Parent">
    <vt:lpwstr>Speak Up Week: 2022-2024</vt:lpwstr>
  </property>
  <property fmtid="{D5CDD505-2E9C-101B-9397-08002B2CF9AE}" pid="14" name="Objective-State">
    <vt:lpwstr>Published</vt:lpwstr>
  </property>
  <property fmtid="{D5CDD505-2E9C-101B-9397-08002B2CF9AE}" pid="15" name="Objective-VersionId">
    <vt:lpwstr>vA59896499</vt:lpwstr>
  </property>
  <property fmtid="{D5CDD505-2E9C-101B-9397-08002B2CF9AE}" pid="16" name="Objective-Version">
    <vt:lpwstr>1.0</vt:lpwstr>
  </property>
  <property fmtid="{D5CDD505-2E9C-101B-9397-08002B2CF9AE}" pid="17" name="Objective-VersionNumber">
    <vt:r8>7</vt:r8>
  </property>
  <property fmtid="{D5CDD505-2E9C-101B-9397-08002B2CF9AE}" pid="18" name="Objective-VersionComment">
    <vt:lpwstr/>
  </property>
  <property fmtid="{D5CDD505-2E9C-101B-9397-08002B2CF9AE}" pid="19" name="Objective-FileNumber">
    <vt:lpwstr>BUSPROC/9304</vt:lpwstr>
  </property>
  <property fmtid="{D5CDD505-2E9C-101B-9397-08002B2CF9AE}" pid="20" name="Objective-Classification">
    <vt:lpwstr>OFFICIAL</vt:lpwstr>
  </property>
  <property fmtid="{D5CDD505-2E9C-101B-9397-08002B2CF9AE}" pid="21" name="Objective-Caveats">
    <vt:lpwstr>Caveat for Scottish Public Services Ombudsman</vt:lpwstr>
  </property>
  <property fmtid="{D5CDD505-2E9C-101B-9397-08002B2CF9AE}" pid="22" name="Objective-Date of Original">
    <vt:lpwstr/>
  </property>
  <property fmtid="{D5CDD505-2E9C-101B-9397-08002B2CF9AE}" pid="23" name="Objective-Date Received">
    <vt:lpwstr/>
  </property>
  <property fmtid="{D5CDD505-2E9C-101B-9397-08002B2CF9AE}" pid="24" name="Objective-SG Web Publication - Category">
    <vt:lpwstr/>
  </property>
  <property fmtid="{D5CDD505-2E9C-101B-9397-08002B2CF9AE}" pid="25" name="Objective-SG Web Publication - Category 2 Classification">
    <vt:lpwstr/>
  </property>
  <property fmtid="{D5CDD505-2E9C-101B-9397-08002B2CF9AE}" pid="26" name="Objective-Connect Creator">
    <vt:lpwstr/>
  </property>
  <property fmtid="{D5CDD505-2E9C-101B-9397-08002B2CF9AE}" pid="27" name="Objective-Required Redaction">
    <vt:lpwstr/>
  </property>
</Properties>
</file>